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85" r:id="rId3"/>
    <p:sldId id="289" r:id="rId4"/>
    <p:sldId id="290" r:id="rId5"/>
    <p:sldId id="291" r:id="rId6"/>
    <p:sldId id="294" r:id="rId7"/>
    <p:sldId id="292" r:id="rId8"/>
    <p:sldId id="284" r:id="rId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C0BB"/>
    <a:srgbClr val="B3D3EA"/>
    <a:srgbClr val="1984CC"/>
    <a:srgbClr val="03136A"/>
    <a:srgbClr val="35759D"/>
    <a:srgbClr val="35B19D"/>
    <a:srgbClr val="0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32" autoAdjust="0"/>
    <p:restoredTop sz="95596" autoAdjust="0"/>
  </p:normalViewPr>
  <p:slideViewPr>
    <p:cSldViewPr>
      <p:cViewPr varScale="1">
        <p:scale>
          <a:sx n="73" d="100"/>
          <a:sy n="73" d="100"/>
        </p:scale>
        <p:origin x="-158"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936332-E893-4A17-AE2F-5248496B98A2}"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8C934CFE-B698-497C-B8B7-1514EF26E4CD}">
      <dgm:prSet phldrT="[Metin]"/>
      <dgm:spPr>
        <a:xfrm rot="10800000">
          <a:off x="0" y="672"/>
          <a:ext cx="3061970" cy="545727"/>
        </a:xfrm>
        <a:solidFill>
          <a:srgbClr val="FFFF00"/>
        </a:solidFill>
        <a:ln w="25400" cap="flat" cmpd="sng" algn="ctr">
          <a:solidFill>
            <a:sysClr val="windowText" lastClr="000000"/>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Hazırlama</a:t>
          </a:r>
        </a:p>
      </dgm:t>
    </dgm:pt>
    <dgm:pt modelId="{AA525757-3F14-4714-99E4-78F50DA0D0A1}" type="parTrans" cxnId="{DBDAF520-921B-4BBE-813B-28961BB6C21E}">
      <dgm:prSet/>
      <dgm:spPr/>
      <dgm:t>
        <a:bodyPr/>
        <a:lstStyle/>
        <a:p>
          <a:pPr algn="ctr"/>
          <a:endParaRPr lang="tr-TR"/>
        </a:p>
      </dgm:t>
    </dgm:pt>
    <dgm:pt modelId="{39EAFCBB-1F60-4F83-B47C-3B0AAD7E58A8}" type="sibTrans" cxnId="{DBDAF520-921B-4BBE-813B-28961BB6C21E}">
      <dgm:prSet/>
      <dgm:spPr/>
      <dgm:t>
        <a:bodyPr/>
        <a:lstStyle/>
        <a:p>
          <a:pPr algn="ctr"/>
          <a:endParaRPr lang="tr-TR"/>
        </a:p>
      </dgm:t>
    </dgm:pt>
    <dgm:pt modelId="{D3822B54-2B71-4E0F-B598-755B9C22ADEB}">
      <dgm:prSet phldrT="[Metin]"/>
      <dgm:spPr>
        <a:xfrm rot="10800000">
          <a:off x="0" y="541077"/>
          <a:ext cx="3061970" cy="545727"/>
        </a:xfrm>
        <a:solidFill>
          <a:srgbClr val="92D050"/>
        </a:solidFill>
        <a:ln w="25400" cap="flat" cmpd="sng" algn="ctr">
          <a:solidFill>
            <a:sysClr val="windowText" lastClr="000000"/>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 Sunma</a:t>
          </a:r>
        </a:p>
      </dgm:t>
    </dgm:pt>
    <dgm:pt modelId="{E5104EF0-AA98-437C-A69F-EA66EDA37AF0}" type="parTrans" cxnId="{C8AF6CE2-BFC0-4F56-B379-06062E3CAA18}">
      <dgm:prSet/>
      <dgm:spPr/>
      <dgm:t>
        <a:bodyPr/>
        <a:lstStyle/>
        <a:p>
          <a:pPr algn="ctr"/>
          <a:endParaRPr lang="tr-TR"/>
        </a:p>
      </dgm:t>
    </dgm:pt>
    <dgm:pt modelId="{8937C881-DA12-4F1C-BD86-5F2199FC749D}" type="sibTrans" cxnId="{C8AF6CE2-BFC0-4F56-B379-06062E3CAA18}">
      <dgm:prSet/>
      <dgm:spPr/>
      <dgm:t>
        <a:bodyPr/>
        <a:lstStyle/>
        <a:p>
          <a:pPr algn="ctr"/>
          <a:endParaRPr lang="tr-TR"/>
        </a:p>
      </dgm:t>
    </dgm:pt>
    <dgm:pt modelId="{ACF38BF1-A1F6-4257-ACA5-EEC3F64DFC00}">
      <dgm:prSet phldrT="[Metin]"/>
      <dgm:spPr>
        <a:xfrm rot="10800000">
          <a:off x="0" y="1081482"/>
          <a:ext cx="3061970" cy="545727"/>
        </a:xfrm>
        <a:solidFill>
          <a:srgbClr val="00B0F0"/>
        </a:solidFill>
        <a:ln w="25400" cap="flat" cmpd="sng" algn="ctr">
          <a:solidFill>
            <a:sysClr val="windowText" lastClr="000000"/>
          </a:solidFill>
          <a:prstDash val="solid"/>
        </a:ln>
        <a:effectLst/>
      </dgm:spPr>
      <dgm:t>
        <a:bodyPr/>
        <a:lstStyle/>
        <a:p>
          <a:pPr algn="ctr"/>
          <a:r>
            <a:rPr lang="tr-TR">
              <a:solidFill>
                <a:sysClr val="windowText" lastClr="000000"/>
              </a:solidFill>
              <a:latin typeface="Times New Roman" pitchFamily="18" charset="0"/>
              <a:ea typeface="+mn-ea"/>
              <a:cs typeface="Times New Roman" pitchFamily="18" charset="0"/>
            </a:rPr>
            <a:t>Gözden Geçirme</a:t>
          </a:r>
        </a:p>
      </dgm:t>
    </dgm:pt>
    <dgm:pt modelId="{10B328D8-0743-4543-B4C6-23A56C0E1FF2}" type="parTrans" cxnId="{6643B163-1440-4B14-8273-C2ECDE0E9A0F}">
      <dgm:prSet/>
      <dgm:spPr/>
      <dgm:t>
        <a:bodyPr/>
        <a:lstStyle/>
        <a:p>
          <a:pPr algn="ctr"/>
          <a:endParaRPr lang="tr-TR"/>
        </a:p>
      </dgm:t>
    </dgm:pt>
    <dgm:pt modelId="{571C8C57-84C0-4246-BE1E-85E9E005D9FD}" type="sibTrans" cxnId="{6643B163-1440-4B14-8273-C2ECDE0E9A0F}">
      <dgm:prSet/>
      <dgm:spPr/>
      <dgm:t>
        <a:bodyPr/>
        <a:lstStyle/>
        <a:p>
          <a:pPr algn="ctr"/>
          <a:endParaRPr lang="tr-TR"/>
        </a:p>
      </dgm:t>
    </dgm:pt>
    <dgm:pt modelId="{976828F7-7C6E-4A49-8895-513FC9545551}">
      <dgm:prSet/>
      <dgm:spPr>
        <a:xfrm>
          <a:off x="0" y="1621888"/>
          <a:ext cx="3061970" cy="354829"/>
        </a:xfrm>
        <a:solidFill>
          <a:schemeClr val="accent4">
            <a:lumMod val="60000"/>
            <a:lumOff val="40000"/>
          </a:schemeClr>
        </a:solidFill>
        <a:ln w="25400" cap="flat" cmpd="sng" algn="ctr">
          <a:solidFill>
            <a:sysClr val="windowText" lastClr="000000"/>
          </a:solidFill>
          <a:prstDash val="solid"/>
        </a:ln>
        <a:effectLst/>
      </dgm:spPr>
      <dgm:t>
        <a:bodyPr/>
        <a:lstStyle/>
        <a:p>
          <a:r>
            <a:rPr lang="tr-TR">
              <a:solidFill>
                <a:sysClr val="windowText" lastClr="000000"/>
              </a:solidFill>
              <a:latin typeface="Times New Roman" pitchFamily="18" charset="0"/>
              <a:ea typeface="+mn-ea"/>
              <a:cs typeface="Times New Roman" pitchFamily="18" charset="0"/>
            </a:rPr>
            <a:t>Silikleştirme</a:t>
          </a:r>
        </a:p>
      </dgm:t>
    </dgm:pt>
    <dgm:pt modelId="{97367B76-0FEC-448D-91FB-50E150737B14}" type="sibTrans" cxnId="{5A3D464D-4879-456D-A88B-16E8515BAFC3}">
      <dgm:prSet/>
      <dgm:spPr/>
      <dgm:t>
        <a:bodyPr/>
        <a:lstStyle/>
        <a:p>
          <a:endParaRPr lang="tr-TR"/>
        </a:p>
      </dgm:t>
    </dgm:pt>
    <dgm:pt modelId="{DE15087C-E52B-4222-AD50-734C2DCAB564}" type="parTrans" cxnId="{5A3D464D-4879-456D-A88B-16E8515BAFC3}">
      <dgm:prSet/>
      <dgm:spPr/>
      <dgm:t>
        <a:bodyPr/>
        <a:lstStyle/>
        <a:p>
          <a:endParaRPr lang="tr-TR"/>
        </a:p>
      </dgm:t>
    </dgm:pt>
    <dgm:pt modelId="{A1F1AEE9-A427-46E9-9A8B-D14C604DD8EA}" type="pres">
      <dgm:prSet presAssocID="{54936332-E893-4A17-AE2F-5248496B98A2}" presName="Name0" presStyleCnt="0">
        <dgm:presLayoutVars>
          <dgm:dir/>
          <dgm:animLvl val="lvl"/>
          <dgm:resizeHandles val="exact"/>
        </dgm:presLayoutVars>
      </dgm:prSet>
      <dgm:spPr/>
      <dgm:t>
        <a:bodyPr/>
        <a:lstStyle/>
        <a:p>
          <a:endParaRPr lang="tr-TR"/>
        </a:p>
      </dgm:t>
    </dgm:pt>
    <dgm:pt modelId="{55B0F5DF-9631-463D-822F-FEACFBA3D9FB}" type="pres">
      <dgm:prSet presAssocID="{976828F7-7C6E-4A49-8895-513FC9545551}" presName="boxAndChildren" presStyleCnt="0"/>
      <dgm:spPr/>
    </dgm:pt>
    <dgm:pt modelId="{8CB89502-31F1-431F-B8D3-895005F5A543}" type="pres">
      <dgm:prSet presAssocID="{976828F7-7C6E-4A49-8895-513FC9545551}" presName="parentTextBox" presStyleLbl="node1" presStyleIdx="0" presStyleCnt="4"/>
      <dgm:spPr>
        <a:prstGeom prst="rect">
          <a:avLst/>
        </a:prstGeom>
      </dgm:spPr>
      <dgm:t>
        <a:bodyPr/>
        <a:lstStyle/>
        <a:p>
          <a:endParaRPr lang="tr-TR"/>
        </a:p>
      </dgm:t>
    </dgm:pt>
    <dgm:pt modelId="{0B2BE563-0E94-439A-BF4A-F3CA237C7915}" type="pres">
      <dgm:prSet presAssocID="{571C8C57-84C0-4246-BE1E-85E9E005D9FD}" presName="sp" presStyleCnt="0"/>
      <dgm:spPr/>
    </dgm:pt>
    <dgm:pt modelId="{55322DA9-6397-468D-B546-94E48BB8B7C6}" type="pres">
      <dgm:prSet presAssocID="{ACF38BF1-A1F6-4257-ACA5-EEC3F64DFC00}" presName="arrowAndChildren" presStyleCnt="0"/>
      <dgm:spPr/>
    </dgm:pt>
    <dgm:pt modelId="{8178734C-AD89-424A-AA1F-CB3AA18EAF08}" type="pres">
      <dgm:prSet presAssocID="{ACF38BF1-A1F6-4257-ACA5-EEC3F64DFC00}" presName="parentTextArrow" presStyleLbl="node1" presStyleIdx="1" presStyleCnt="4"/>
      <dgm:spPr>
        <a:prstGeom prst="upArrowCallout">
          <a:avLst/>
        </a:prstGeom>
      </dgm:spPr>
      <dgm:t>
        <a:bodyPr/>
        <a:lstStyle/>
        <a:p>
          <a:endParaRPr lang="tr-TR"/>
        </a:p>
      </dgm:t>
    </dgm:pt>
    <dgm:pt modelId="{9086266B-4FB8-4B9B-8240-D98ECFE50FD2}" type="pres">
      <dgm:prSet presAssocID="{8937C881-DA12-4F1C-BD86-5F2199FC749D}" presName="sp" presStyleCnt="0"/>
      <dgm:spPr/>
    </dgm:pt>
    <dgm:pt modelId="{38C27793-CD33-4507-BE81-A4BD61C5A492}" type="pres">
      <dgm:prSet presAssocID="{D3822B54-2B71-4E0F-B598-755B9C22ADEB}" presName="arrowAndChildren" presStyleCnt="0"/>
      <dgm:spPr/>
    </dgm:pt>
    <dgm:pt modelId="{40FC9A8E-9FB7-4B45-8547-758E631C7F3D}" type="pres">
      <dgm:prSet presAssocID="{D3822B54-2B71-4E0F-B598-755B9C22ADEB}" presName="parentTextArrow" presStyleLbl="node1" presStyleIdx="2" presStyleCnt="4"/>
      <dgm:spPr>
        <a:prstGeom prst="upArrowCallout">
          <a:avLst/>
        </a:prstGeom>
      </dgm:spPr>
      <dgm:t>
        <a:bodyPr/>
        <a:lstStyle/>
        <a:p>
          <a:endParaRPr lang="tr-TR"/>
        </a:p>
      </dgm:t>
    </dgm:pt>
    <dgm:pt modelId="{F6DD5733-E197-4E59-8C6B-E9939D9091BE}" type="pres">
      <dgm:prSet presAssocID="{39EAFCBB-1F60-4F83-B47C-3B0AAD7E58A8}" presName="sp" presStyleCnt="0"/>
      <dgm:spPr/>
    </dgm:pt>
    <dgm:pt modelId="{46AD21B1-ABB6-40EE-BE03-DD89F9E1AE1E}" type="pres">
      <dgm:prSet presAssocID="{8C934CFE-B698-497C-B8B7-1514EF26E4CD}" presName="arrowAndChildren" presStyleCnt="0"/>
      <dgm:spPr/>
    </dgm:pt>
    <dgm:pt modelId="{119DE66D-2C38-4C95-BAE5-4738BF67A822}" type="pres">
      <dgm:prSet presAssocID="{8C934CFE-B698-497C-B8B7-1514EF26E4CD}" presName="parentTextArrow" presStyleLbl="node1" presStyleIdx="3" presStyleCnt="4"/>
      <dgm:spPr>
        <a:prstGeom prst="upArrowCallout">
          <a:avLst/>
        </a:prstGeom>
      </dgm:spPr>
      <dgm:t>
        <a:bodyPr/>
        <a:lstStyle/>
        <a:p>
          <a:endParaRPr lang="tr-TR"/>
        </a:p>
      </dgm:t>
    </dgm:pt>
  </dgm:ptLst>
  <dgm:cxnLst>
    <dgm:cxn modelId="{6643B163-1440-4B14-8273-C2ECDE0E9A0F}" srcId="{54936332-E893-4A17-AE2F-5248496B98A2}" destId="{ACF38BF1-A1F6-4257-ACA5-EEC3F64DFC00}" srcOrd="2" destOrd="0" parTransId="{10B328D8-0743-4543-B4C6-23A56C0E1FF2}" sibTransId="{571C8C57-84C0-4246-BE1E-85E9E005D9FD}"/>
    <dgm:cxn modelId="{5A3D464D-4879-456D-A88B-16E8515BAFC3}" srcId="{54936332-E893-4A17-AE2F-5248496B98A2}" destId="{976828F7-7C6E-4A49-8895-513FC9545551}" srcOrd="3" destOrd="0" parTransId="{DE15087C-E52B-4222-AD50-734C2DCAB564}" sibTransId="{97367B76-0FEC-448D-91FB-50E150737B14}"/>
    <dgm:cxn modelId="{F10D386D-3D74-458C-BC84-F33E1A902C56}" type="presOf" srcId="{D3822B54-2B71-4E0F-B598-755B9C22ADEB}" destId="{40FC9A8E-9FB7-4B45-8547-758E631C7F3D}" srcOrd="0" destOrd="0" presId="urn:microsoft.com/office/officeart/2005/8/layout/process4"/>
    <dgm:cxn modelId="{1306B81E-AC79-40D2-BB23-D2597521C049}" type="presOf" srcId="{976828F7-7C6E-4A49-8895-513FC9545551}" destId="{8CB89502-31F1-431F-B8D3-895005F5A543}" srcOrd="0" destOrd="0" presId="urn:microsoft.com/office/officeart/2005/8/layout/process4"/>
    <dgm:cxn modelId="{67E1E783-4913-4943-ADA4-0D8F7F46D95C}" type="presOf" srcId="{ACF38BF1-A1F6-4257-ACA5-EEC3F64DFC00}" destId="{8178734C-AD89-424A-AA1F-CB3AA18EAF08}" srcOrd="0" destOrd="0" presId="urn:microsoft.com/office/officeart/2005/8/layout/process4"/>
    <dgm:cxn modelId="{30B19103-D67E-45AD-83DD-D9A9B59E3F03}" type="presOf" srcId="{8C934CFE-B698-497C-B8B7-1514EF26E4CD}" destId="{119DE66D-2C38-4C95-BAE5-4738BF67A822}" srcOrd="0" destOrd="0" presId="urn:microsoft.com/office/officeart/2005/8/layout/process4"/>
    <dgm:cxn modelId="{DBDAF520-921B-4BBE-813B-28961BB6C21E}" srcId="{54936332-E893-4A17-AE2F-5248496B98A2}" destId="{8C934CFE-B698-497C-B8B7-1514EF26E4CD}" srcOrd="0" destOrd="0" parTransId="{AA525757-3F14-4714-99E4-78F50DA0D0A1}" sibTransId="{39EAFCBB-1F60-4F83-B47C-3B0AAD7E58A8}"/>
    <dgm:cxn modelId="{6EA2ACAF-9965-4C9D-A447-612E2F845434}" type="presOf" srcId="{54936332-E893-4A17-AE2F-5248496B98A2}" destId="{A1F1AEE9-A427-46E9-9A8B-D14C604DD8EA}" srcOrd="0" destOrd="0" presId="urn:microsoft.com/office/officeart/2005/8/layout/process4"/>
    <dgm:cxn modelId="{C8AF6CE2-BFC0-4F56-B379-06062E3CAA18}" srcId="{54936332-E893-4A17-AE2F-5248496B98A2}" destId="{D3822B54-2B71-4E0F-B598-755B9C22ADEB}" srcOrd="1" destOrd="0" parTransId="{E5104EF0-AA98-437C-A69F-EA66EDA37AF0}" sibTransId="{8937C881-DA12-4F1C-BD86-5F2199FC749D}"/>
    <dgm:cxn modelId="{1AE34856-EB14-4DA8-BE13-4ACED7262B00}" type="presParOf" srcId="{A1F1AEE9-A427-46E9-9A8B-D14C604DD8EA}" destId="{55B0F5DF-9631-463D-822F-FEACFBA3D9FB}" srcOrd="0" destOrd="0" presId="urn:microsoft.com/office/officeart/2005/8/layout/process4"/>
    <dgm:cxn modelId="{3C7EC126-030F-4B20-B2AD-39E59479A8FB}" type="presParOf" srcId="{55B0F5DF-9631-463D-822F-FEACFBA3D9FB}" destId="{8CB89502-31F1-431F-B8D3-895005F5A543}" srcOrd="0" destOrd="0" presId="urn:microsoft.com/office/officeart/2005/8/layout/process4"/>
    <dgm:cxn modelId="{1259AA9F-FB8E-4A24-A3D3-F4E2324C3636}" type="presParOf" srcId="{A1F1AEE9-A427-46E9-9A8B-D14C604DD8EA}" destId="{0B2BE563-0E94-439A-BF4A-F3CA237C7915}" srcOrd="1" destOrd="0" presId="urn:microsoft.com/office/officeart/2005/8/layout/process4"/>
    <dgm:cxn modelId="{4D734E0C-049E-4044-8EA6-AF0187DA3665}" type="presParOf" srcId="{A1F1AEE9-A427-46E9-9A8B-D14C604DD8EA}" destId="{55322DA9-6397-468D-B546-94E48BB8B7C6}" srcOrd="2" destOrd="0" presId="urn:microsoft.com/office/officeart/2005/8/layout/process4"/>
    <dgm:cxn modelId="{5DEE4572-C118-4DE5-A0FB-F3A8FE2821D6}" type="presParOf" srcId="{55322DA9-6397-468D-B546-94E48BB8B7C6}" destId="{8178734C-AD89-424A-AA1F-CB3AA18EAF08}" srcOrd="0" destOrd="0" presId="urn:microsoft.com/office/officeart/2005/8/layout/process4"/>
    <dgm:cxn modelId="{F54E6CBD-8B3A-4B70-B972-DE069414AD30}" type="presParOf" srcId="{A1F1AEE9-A427-46E9-9A8B-D14C604DD8EA}" destId="{9086266B-4FB8-4B9B-8240-D98ECFE50FD2}" srcOrd="3" destOrd="0" presId="urn:microsoft.com/office/officeart/2005/8/layout/process4"/>
    <dgm:cxn modelId="{368CC431-82E5-4452-907B-A35FA3D2D360}" type="presParOf" srcId="{A1F1AEE9-A427-46E9-9A8B-D14C604DD8EA}" destId="{38C27793-CD33-4507-BE81-A4BD61C5A492}" srcOrd="4" destOrd="0" presId="urn:microsoft.com/office/officeart/2005/8/layout/process4"/>
    <dgm:cxn modelId="{465C9DC0-E8D3-40FD-8215-531A1D8E8D56}" type="presParOf" srcId="{38C27793-CD33-4507-BE81-A4BD61C5A492}" destId="{40FC9A8E-9FB7-4B45-8547-758E631C7F3D}" srcOrd="0" destOrd="0" presId="urn:microsoft.com/office/officeart/2005/8/layout/process4"/>
    <dgm:cxn modelId="{ED777BA9-CAA9-451B-AEFB-D9837E8B0ED3}" type="presParOf" srcId="{A1F1AEE9-A427-46E9-9A8B-D14C604DD8EA}" destId="{F6DD5733-E197-4E59-8C6B-E9939D9091BE}" srcOrd="5" destOrd="0" presId="urn:microsoft.com/office/officeart/2005/8/layout/process4"/>
    <dgm:cxn modelId="{4A4CF3BE-983E-4FC3-B6A0-C828125679F6}" type="presParOf" srcId="{A1F1AEE9-A427-46E9-9A8B-D14C604DD8EA}" destId="{46AD21B1-ABB6-40EE-BE03-DD89F9E1AE1E}" srcOrd="6" destOrd="0" presId="urn:microsoft.com/office/officeart/2005/8/layout/process4"/>
    <dgm:cxn modelId="{02409627-090E-476D-AED2-AA17C45824CB}" type="presParOf" srcId="{46AD21B1-ABB6-40EE-BE03-DD89F9E1AE1E}" destId="{119DE66D-2C38-4C95-BAE5-4738BF67A822}"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89502-31F1-431F-B8D3-895005F5A543}">
      <dsp:nvSpPr>
        <dsp:cNvPr id="0" name=""/>
        <dsp:cNvSpPr/>
      </dsp:nvSpPr>
      <dsp:spPr>
        <a:xfrm>
          <a:off x="0" y="3484666"/>
          <a:ext cx="4896543" cy="762359"/>
        </a:xfrm>
        <a:prstGeom prst="rect">
          <a:avLst/>
        </a:prstGeom>
        <a:solidFill>
          <a:schemeClr val="accent4">
            <a:lumMod val="60000"/>
            <a:lumOff val="40000"/>
          </a:schemeClr>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tr-TR" sz="2700" kern="1200">
              <a:solidFill>
                <a:sysClr val="windowText" lastClr="000000"/>
              </a:solidFill>
              <a:latin typeface="Times New Roman" pitchFamily="18" charset="0"/>
              <a:ea typeface="+mn-ea"/>
              <a:cs typeface="Times New Roman" pitchFamily="18" charset="0"/>
            </a:rPr>
            <a:t>Silikleştirme</a:t>
          </a:r>
        </a:p>
      </dsp:txBody>
      <dsp:txXfrm>
        <a:off x="0" y="3484666"/>
        <a:ext cx="4896543" cy="762359"/>
      </dsp:txXfrm>
    </dsp:sp>
    <dsp:sp modelId="{8178734C-AD89-424A-AA1F-CB3AA18EAF08}">
      <dsp:nvSpPr>
        <dsp:cNvPr id="0" name=""/>
        <dsp:cNvSpPr/>
      </dsp:nvSpPr>
      <dsp:spPr>
        <a:xfrm rot="10800000">
          <a:off x="0" y="2323592"/>
          <a:ext cx="4896543" cy="1172509"/>
        </a:xfrm>
        <a:prstGeom prst="upArrowCallout">
          <a:avLst/>
        </a:prstGeom>
        <a:solidFill>
          <a:srgbClr val="00B0F0"/>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tr-TR" sz="2700" kern="1200">
              <a:solidFill>
                <a:sysClr val="windowText" lastClr="000000"/>
              </a:solidFill>
              <a:latin typeface="Times New Roman" pitchFamily="18" charset="0"/>
              <a:ea typeface="+mn-ea"/>
              <a:cs typeface="Times New Roman" pitchFamily="18" charset="0"/>
            </a:rPr>
            <a:t>Gözden Geçirme</a:t>
          </a:r>
        </a:p>
      </dsp:txBody>
      <dsp:txXfrm rot="10800000">
        <a:off x="0" y="2323592"/>
        <a:ext cx="4896543" cy="761861"/>
      </dsp:txXfrm>
    </dsp:sp>
    <dsp:sp modelId="{40FC9A8E-9FB7-4B45-8547-758E631C7F3D}">
      <dsp:nvSpPr>
        <dsp:cNvPr id="0" name=""/>
        <dsp:cNvSpPr/>
      </dsp:nvSpPr>
      <dsp:spPr>
        <a:xfrm rot="10800000">
          <a:off x="0" y="1162518"/>
          <a:ext cx="4896543" cy="1172509"/>
        </a:xfrm>
        <a:prstGeom prst="upArrowCallout">
          <a:avLst/>
        </a:prstGeom>
        <a:solidFill>
          <a:srgbClr val="92D050"/>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tr-TR" sz="2700" kern="1200">
              <a:solidFill>
                <a:sysClr val="windowText" lastClr="000000"/>
              </a:solidFill>
              <a:latin typeface="Times New Roman" pitchFamily="18" charset="0"/>
              <a:ea typeface="+mn-ea"/>
              <a:cs typeface="Times New Roman" pitchFamily="18" charset="0"/>
            </a:rPr>
            <a:t> Sunma</a:t>
          </a:r>
        </a:p>
      </dsp:txBody>
      <dsp:txXfrm rot="10800000">
        <a:off x="0" y="1162518"/>
        <a:ext cx="4896543" cy="761861"/>
      </dsp:txXfrm>
    </dsp:sp>
    <dsp:sp modelId="{119DE66D-2C38-4C95-BAE5-4738BF67A822}">
      <dsp:nvSpPr>
        <dsp:cNvPr id="0" name=""/>
        <dsp:cNvSpPr/>
      </dsp:nvSpPr>
      <dsp:spPr>
        <a:xfrm rot="10800000">
          <a:off x="0" y="1444"/>
          <a:ext cx="4896543" cy="1172509"/>
        </a:xfrm>
        <a:prstGeom prst="upArrowCallout">
          <a:avLst/>
        </a:prstGeom>
        <a:solidFill>
          <a:srgbClr val="FFFF00"/>
        </a:solidFill>
        <a:ln w="25400" cap="flat" cmpd="sng" algn="ctr">
          <a:solidFill>
            <a:sysClr val="windowText" lastClr="0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tr-TR" sz="2700" kern="1200">
              <a:solidFill>
                <a:sysClr val="windowText" lastClr="000000"/>
              </a:solidFill>
              <a:latin typeface="Times New Roman" pitchFamily="18" charset="0"/>
              <a:ea typeface="+mn-ea"/>
              <a:cs typeface="Times New Roman" pitchFamily="18" charset="0"/>
            </a:rPr>
            <a:t>Hazırlama</a:t>
          </a:r>
        </a:p>
      </dsp:txBody>
      <dsp:txXfrm rot="10800000">
        <a:off x="0" y="1444"/>
        <a:ext cx="4896543" cy="76186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D0DE7D1-61F8-4C15-8922-702E177BF120}" type="slidenum">
              <a:rPr lang="en-US"/>
              <a:pPr>
                <a:defRPr/>
              </a:pPr>
              <a:t>‹#›</a:t>
            </a:fld>
            <a:endParaRPr lang="en-US"/>
          </a:p>
        </p:txBody>
      </p:sp>
    </p:spTree>
    <p:extLst>
      <p:ext uri="{BB962C8B-B14F-4D97-AF65-F5344CB8AC3E}">
        <p14:creationId xmlns:p14="http://schemas.microsoft.com/office/powerpoint/2010/main" val="2739196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AB146133-C2C6-42E5-9F03-188AA2A4A162}" type="slidenum">
              <a:rPr lang="en-US" smtClean="0"/>
              <a:pPr>
                <a:defRPr/>
              </a:pPr>
              <a:t>1</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523115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2</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459326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3</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4292961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4</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56492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5</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465258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6</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465258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7</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842197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5D5D2CD8-E65B-433D-A950-C41493308013}" type="slidenum">
              <a:rPr lang="en-US" smtClean="0"/>
              <a:pPr>
                <a:defRPr/>
              </a:pPr>
              <a:t>8</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69998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029200" y="990600"/>
            <a:ext cx="3886200" cy="704850"/>
          </a:xfrm>
          <a:effectLst/>
        </p:spPr>
        <p:txBody>
          <a:bodyPr/>
          <a:lstStyle>
            <a:lvl1pPr algn="ctr">
              <a:defRPr sz="4000"/>
            </a:lvl1pPr>
          </a:lstStyle>
          <a:p>
            <a:r>
              <a:rPr lang="ru-RU" smtClean="0"/>
              <a:t>Образец заголовка</a:t>
            </a:r>
            <a:endParaRPr lang="en-US"/>
          </a:p>
        </p:txBody>
      </p:sp>
      <p:sp>
        <p:nvSpPr>
          <p:cNvPr id="3075" name="Rectangle 3"/>
          <p:cNvSpPr>
            <a:spLocks noGrp="1" noChangeArrowheads="1"/>
          </p:cNvSpPr>
          <p:nvPr>
            <p:ph type="subTitle" idx="1"/>
          </p:nvPr>
        </p:nvSpPr>
        <p:spPr>
          <a:xfrm>
            <a:off x="5029200" y="1981200"/>
            <a:ext cx="3886200" cy="685800"/>
          </a:xfrm>
        </p:spPr>
        <p:txBody>
          <a:bodyPr/>
          <a:lstStyle>
            <a:lvl1pPr marL="0" indent="0" algn="ctr">
              <a:buFontTx/>
              <a:buNone/>
              <a:defRPr sz="2800"/>
            </a:lvl1pPr>
          </a:lstStyle>
          <a:p>
            <a:r>
              <a:rPr lang="ru-RU" smtClean="0"/>
              <a:t>Образец подзаголовка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9715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053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72213" y="152400"/>
            <a:ext cx="2014537" cy="5562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8600" y="152400"/>
            <a:ext cx="5891213" cy="5562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228600" y="152400"/>
            <a:ext cx="8058150" cy="5562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152400"/>
            <a:ext cx="7315200" cy="715963"/>
          </a:xfrm>
          <a:prstGeom prst="rect">
            <a:avLst/>
          </a:prstGeom>
          <a:noFill/>
          <a:ln w="9525">
            <a:noFill/>
            <a:miter lim="800000"/>
            <a:headEnd/>
            <a:tailEnd/>
          </a:ln>
          <a:effectLst>
            <a:outerShdw dist="1796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2051" name="Rectangle 3"/>
          <p:cNvSpPr>
            <a:spLocks noGrp="1" noChangeArrowheads="1"/>
          </p:cNvSpPr>
          <p:nvPr>
            <p:ph type="body" idx="1"/>
          </p:nvPr>
        </p:nvSpPr>
        <p:spPr bwMode="auto">
          <a:xfrm>
            <a:off x="971550" y="1524000"/>
            <a:ext cx="73152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doi.org/10.1177%2F1088357693008001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bwMode="auto">
          <a:xfrm>
            <a:off x="1571604" y="4929198"/>
            <a:ext cx="7572396" cy="1500198"/>
          </a:xfrm>
          <a:prstGeom prst="rect">
            <a:avLst/>
          </a:prstGeom>
          <a:gradFill rotWithShape="1">
            <a:gsLst>
              <a:gs pos="0">
                <a:schemeClr val="tx2">
                  <a:alpha val="0"/>
                </a:schemeClr>
              </a:gs>
              <a:gs pos="100000">
                <a:schemeClr val="tx2"/>
              </a:gs>
            </a:gsLst>
            <a:lin ang="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charset="0"/>
            </a:endParaRPr>
          </a:p>
        </p:txBody>
      </p:sp>
      <p:sp>
        <p:nvSpPr>
          <p:cNvPr id="2053" name="Rectangle 5"/>
          <p:cNvSpPr>
            <a:spLocks noGrp="1" noChangeArrowheads="1"/>
          </p:cNvSpPr>
          <p:nvPr>
            <p:ph type="ctrTitle"/>
          </p:nvPr>
        </p:nvSpPr>
        <p:spPr>
          <a:xfrm>
            <a:off x="2627784" y="3861048"/>
            <a:ext cx="6187604" cy="1773000"/>
          </a:xfrm>
          <a:effectLst>
            <a:outerShdw dist="17961" dir="2700000" sx="1000" sy="1000" algn="ctr" rotWithShape="0">
              <a:schemeClr val="accent5"/>
            </a:outerShdw>
          </a:effectLst>
        </p:spPr>
        <p:txBody>
          <a:bodyPr/>
          <a:lstStyle/>
          <a:p>
            <a:pPr algn="r">
              <a:defRPr/>
            </a:pPr>
            <a:r>
              <a:rPr lang="tr-TR" dirty="0" smtClean="0">
                <a:solidFill>
                  <a:srgbClr val="FF0000"/>
                </a:solidFill>
              </a:rPr>
              <a:t>Sosyal </a:t>
            </a:r>
            <a:r>
              <a:rPr lang="tr-TR" dirty="0" smtClean="0">
                <a:solidFill>
                  <a:srgbClr val="FF0000"/>
                </a:solidFill>
              </a:rPr>
              <a:t>Öykülerle </a:t>
            </a:r>
            <a:r>
              <a:rPr lang="tr-TR" dirty="0" smtClean="0">
                <a:solidFill>
                  <a:srgbClr val="FF0000"/>
                </a:solidFill>
              </a:rPr>
              <a:t>Sosyal Beceri </a:t>
            </a:r>
            <a:r>
              <a:rPr lang="tr-TR" dirty="0" smtClean="0">
                <a:solidFill>
                  <a:srgbClr val="FF0000"/>
                </a:solidFill>
              </a:rPr>
              <a:t>Öğretimi </a:t>
            </a:r>
            <a:endParaRPr lang="en-US" dirty="0">
              <a:solidFill>
                <a:srgbClr val="FF0000"/>
              </a:solidFill>
            </a:endParaRPr>
          </a:p>
        </p:txBody>
      </p:sp>
      <p:sp>
        <p:nvSpPr>
          <p:cNvPr id="2052" name="Rectangle 4"/>
          <p:cNvSpPr>
            <a:spLocks noGrp="1" noChangeArrowheads="1"/>
          </p:cNvSpPr>
          <p:nvPr>
            <p:ph type="subTitle" idx="1"/>
          </p:nvPr>
        </p:nvSpPr>
        <p:spPr>
          <a:xfrm>
            <a:off x="2786050" y="5672158"/>
            <a:ext cx="6029338" cy="685800"/>
          </a:xfrm>
          <a:effectLst>
            <a:outerShdw dist="17961" dir="2700000" sx="1000" sy="1000" algn="ctr" rotWithShape="0">
              <a:schemeClr val="accent5"/>
            </a:outerShdw>
          </a:effectLst>
        </p:spPr>
        <p:txBody>
          <a:bodyPr/>
          <a:lstStyle/>
          <a:p>
            <a:pPr algn="r">
              <a:defRPr/>
            </a:pPr>
            <a:r>
              <a:rPr lang="tr-TR" dirty="0" smtClean="0">
                <a:solidFill>
                  <a:schemeClr val="tx1"/>
                </a:solidFill>
              </a:rPr>
              <a:t>Doç. Dr. Serpil ALPTEKİN </a:t>
            </a:r>
            <a:endParaRPr lang="en-US" dirty="0">
              <a:solidFill>
                <a:schemeClr val="tx1"/>
              </a:solidFill>
            </a:endParaRPr>
          </a:p>
          <a:p>
            <a:pPr algn="r">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Sosyal Öykü</a:t>
            </a:r>
            <a:endParaRPr lang="ru-RU" sz="2800" dirty="0"/>
          </a:p>
        </p:txBody>
      </p:sp>
      <p:sp>
        <p:nvSpPr>
          <p:cNvPr id="4099" name="Rectangle 7"/>
          <p:cNvSpPr>
            <a:spLocks noGrp="1" noChangeArrowheads="1"/>
          </p:cNvSpPr>
          <p:nvPr>
            <p:ph idx="1"/>
          </p:nvPr>
        </p:nvSpPr>
        <p:spPr/>
        <p:txBody>
          <a:bodyPr/>
          <a:lstStyle/>
          <a:p>
            <a:pPr marL="0" indent="0">
              <a:buNone/>
            </a:pPr>
            <a:endParaRPr lang="tr-TR" sz="1800" dirty="0" smtClean="0"/>
          </a:p>
          <a:p>
            <a:pPr marL="0" indent="0">
              <a:buNone/>
            </a:pPr>
            <a:r>
              <a:rPr lang="tr-TR" sz="1800" dirty="0" err="1" smtClean="0"/>
              <a:t>Carol</a:t>
            </a:r>
            <a:r>
              <a:rPr lang="tr-TR" sz="1800" dirty="0" smtClean="0"/>
              <a:t> </a:t>
            </a:r>
            <a:r>
              <a:rPr lang="tr-TR" sz="1800" dirty="0" err="1"/>
              <a:t>Gray</a:t>
            </a:r>
            <a:r>
              <a:rPr lang="tr-TR" sz="1800" dirty="0"/>
              <a:t> tarafından öğrencilere sosyal durumları açıklamak, onların günlük hayatta karşılaştığı sosyal durumlara etkili tepki verme becerisi kazandırmak amacıyla geliştirilmiştir </a:t>
            </a:r>
            <a:endParaRPr lang="tr-TR" sz="1800" dirty="0" smtClean="0"/>
          </a:p>
          <a:p>
            <a:pPr marL="0" indent="0">
              <a:buNone/>
            </a:pPr>
            <a:r>
              <a:rPr lang="tr-TR" sz="1800" dirty="0" smtClean="0"/>
              <a:t>(</a:t>
            </a:r>
            <a:r>
              <a:rPr lang="tr-TR" sz="1800" dirty="0"/>
              <a:t>1) Rutinleri açıklamak, </a:t>
            </a:r>
            <a:endParaRPr lang="tr-TR" sz="1800" dirty="0" smtClean="0"/>
          </a:p>
          <a:p>
            <a:pPr marL="0" indent="0">
              <a:buNone/>
            </a:pPr>
            <a:r>
              <a:rPr lang="tr-TR" sz="1800" dirty="0" smtClean="0"/>
              <a:t>(</a:t>
            </a:r>
            <a:r>
              <a:rPr lang="tr-TR" sz="1800" dirty="0"/>
              <a:t>2) Rutinlerdeki değişimlere uyumu kolaylaştırmak, </a:t>
            </a:r>
            <a:endParaRPr lang="tr-TR" sz="1800" dirty="0" smtClean="0"/>
          </a:p>
          <a:p>
            <a:pPr marL="0" indent="0">
              <a:buNone/>
            </a:pPr>
            <a:r>
              <a:rPr lang="tr-TR" sz="1800" dirty="0" smtClean="0"/>
              <a:t>(</a:t>
            </a:r>
            <a:r>
              <a:rPr lang="tr-TR" sz="1800" dirty="0"/>
              <a:t>3) </a:t>
            </a:r>
            <a:r>
              <a:rPr lang="tr-TR" sz="1800" dirty="0" smtClean="0"/>
              <a:t>Yeni </a:t>
            </a:r>
            <a:r>
              <a:rPr lang="tr-TR" sz="1800" dirty="0"/>
              <a:t>sosyal davranışları öğretmek, </a:t>
            </a:r>
            <a:endParaRPr lang="tr-TR" sz="1800" dirty="0" smtClean="0"/>
          </a:p>
          <a:p>
            <a:pPr marL="0" indent="0">
              <a:buNone/>
            </a:pPr>
            <a:r>
              <a:rPr lang="tr-TR" sz="1800" dirty="0" smtClean="0"/>
              <a:t>(</a:t>
            </a:r>
            <a:r>
              <a:rPr lang="tr-TR" sz="1800" dirty="0"/>
              <a:t>4) Özel olayları açıklamak (sel, yangın, bayramlar gibi), </a:t>
            </a:r>
            <a:endParaRPr lang="tr-TR" sz="1800" dirty="0" smtClean="0"/>
          </a:p>
          <a:p>
            <a:pPr marL="0" indent="0">
              <a:buNone/>
            </a:pPr>
            <a:r>
              <a:rPr lang="tr-TR" sz="1800" dirty="0" smtClean="0"/>
              <a:t>(</a:t>
            </a:r>
            <a:r>
              <a:rPr lang="tr-TR" sz="1800" dirty="0"/>
              <a:t>5) Başkalarının davranışlarının nedenlerini anlamak, </a:t>
            </a:r>
            <a:endParaRPr lang="tr-TR" sz="1800" dirty="0" smtClean="0"/>
          </a:p>
          <a:p>
            <a:pPr marL="0" indent="0">
              <a:buNone/>
            </a:pPr>
            <a:r>
              <a:rPr lang="tr-TR" sz="1800" dirty="0" smtClean="0"/>
              <a:t>(</a:t>
            </a:r>
            <a:r>
              <a:rPr lang="tr-TR" sz="1800" dirty="0"/>
              <a:t>6) Akademik beceri geliştirmek, </a:t>
            </a:r>
            <a:endParaRPr lang="tr-TR" sz="1800" dirty="0" smtClean="0"/>
          </a:p>
          <a:p>
            <a:pPr marL="0" indent="0">
              <a:buNone/>
            </a:pPr>
            <a:r>
              <a:rPr lang="tr-TR" sz="1800" dirty="0" smtClean="0"/>
              <a:t>(</a:t>
            </a:r>
            <a:r>
              <a:rPr lang="tr-TR" sz="1800" dirty="0"/>
              <a:t>7) Problem davranışlarla baş etmek </a:t>
            </a:r>
            <a:r>
              <a:rPr lang="tr-TR" sz="1800" dirty="0" smtClean="0"/>
              <a:t>amacıyla farklı becerilerin kazandırılmasında kullanılır. </a:t>
            </a:r>
            <a:endParaRPr lang="tr-TR" sz="1800" dirty="0" smtClean="0"/>
          </a:p>
          <a:p>
            <a:pPr marL="0" indent="0">
              <a:buNone/>
            </a:pPr>
            <a:endParaRPr lang="tr-TR" sz="1800" dirty="0"/>
          </a:p>
          <a:p>
            <a:pPr marL="0" indent="0">
              <a:buNone/>
            </a:pPr>
            <a:r>
              <a:rPr lang="tr-TR" sz="1800" dirty="0" smtClean="0"/>
              <a:t> </a:t>
            </a:r>
          </a:p>
          <a:p>
            <a:pPr marL="0" indent="0">
              <a:buNone/>
            </a:pPr>
            <a:r>
              <a:rPr lang="tr-TR" sz="1800" dirty="0" smtClean="0"/>
              <a:t> </a:t>
            </a:r>
            <a:r>
              <a:rPr lang="tr-TR" sz="1800" dirty="0" smtClean="0"/>
              <a:t> </a:t>
            </a:r>
            <a:endParaRPr lang="ru-RU" sz="1800" dirty="0" smtClean="0"/>
          </a:p>
        </p:txBody>
      </p:sp>
    </p:spTree>
    <p:extLst>
      <p:ext uri="{BB962C8B-B14F-4D97-AF65-F5344CB8AC3E}">
        <p14:creationId xmlns:p14="http://schemas.microsoft.com/office/powerpoint/2010/main" val="428421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İzlenecek Adımlar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r>
              <a:rPr lang="tr-TR" sz="1800" dirty="0" smtClean="0"/>
              <a:t> </a:t>
            </a:r>
            <a:endParaRPr lang="ru-RU" sz="1800" dirty="0" smtClean="0"/>
          </a:p>
        </p:txBody>
      </p:sp>
      <p:graphicFrame>
        <p:nvGraphicFramePr>
          <p:cNvPr id="5" name="Diyagram 4"/>
          <p:cNvGraphicFramePr/>
          <p:nvPr>
            <p:extLst>
              <p:ext uri="{D42A27DB-BD31-4B8C-83A1-F6EECF244321}">
                <p14:modId xmlns:p14="http://schemas.microsoft.com/office/powerpoint/2010/main" val="275837870"/>
              </p:ext>
            </p:extLst>
          </p:nvPr>
        </p:nvGraphicFramePr>
        <p:xfrm>
          <a:off x="2123728" y="1700808"/>
          <a:ext cx="4896543" cy="42484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893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Hazırlama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r>
              <a:rPr lang="tr-TR" sz="1800" dirty="0" smtClean="0"/>
              <a:t>Sosyal </a:t>
            </a:r>
            <a:r>
              <a:rPr lang="tr-TR" sz="1800" dirty="0"/>
              <a:t>öykülerin hazırlanma sürecinde en önemli aşama sosyal öykülerin yazılmasıdır. </a:t>
            </a:r>
            <a:endParaRPr lang="tr-TR" sz="1800" dirty="0" smtClean="0"/>
          </a:p>
          <a:p>
            <a:pPr marL="0" indent="0">
              <a:buNone/>
            </a:pPr>
            <a:r>
              <a:rPr lang="tr-TR" sz="1800" dirty="0" err="1" smtClean="0"/>
              <a:t>Gray</a:t>
            </a:r>
            <a:r>
              <a:rPr lang="tr-TR" sz="1800" dirty="0" smtClean="0"/>
              <a:t> </a:t>
            </a:r>
            <a:r>
              <a:rPr lang="tr-TR" sz="1800" dirty="0"/>
              <a:t>(2002), öykülerin yazılmasında uyulması gereken bazı kurallar tanımlanmaktadır. </a:t>
            </a:r>
            <a:endParaRPr lang="tr-TR" sz="1800" dirty="0" smtClean="0"/>
          </a:p>
          <a:p>
            <a:pPr>
              <a:buAutoNum type="arabicParenBoth"/>
            </a:pPr>
            <a:r>
              <a:rPr lang="tr-TR" sz="1800" dirty="0" smtClean="0"/>
              <a:t>Bireyin </a:t>
            </a:r>
            <a:r>
              <a:rPr lang="tr-TR" sz="1800" dirty="0"/>
              <a:t>bakış açısında ve ben dilinde kişiye özgü olarak yazılır, </a:t>
            </a:r>
            <a:endParaRPr lang="tr-TR" sz="1800" dirty="0" smtClean="0"/>
          </a:p>
          <a:p>
            <a:pPr>
              <a:buAutoNum type="arabicParenBoth"/>
            </a:pPr>
            <a:r>
              <a:rPr lang="tr-TR" sz="1800" dirty="0" smtClean="0"/>
              <a:t>İçinde </a:t>
            </a:r>
            <a:r>
              <a:rPr lang="tr-TR" sz="1800" dirty="0"/>
              <a:t>belirli cümle türlerini barındırır </a:t>
            </a:r>
            <a:endParaRPr lang="tr-TR" sz="1800" dirty="0"/>
          </a:p>
          <a:p>
            <a:pPr>
              <a:buAutoNum type="arabicParenBoth"/>
            </a:pPr>
            <a:r>
              <a:rPr lang="tr-TR" sz="1800" dirty="0" smtClean="0"/>
              <a:t>Öyküde </a:t>
            </a:r>
            <a:r>
              <a:rPr lang="tr-TR" sz="1800" dirty="0"/>
              <a:t>cümle türleri belli oranlarda yer alır. </a:t>
            </a:r>
          </a:p>
          <a:p>
            <a:pPr marL="0" indent="0">
              <a:buNone/>
            </a:pPr>
            <a:endParaRPr lang="tr-TR" sz="1800" dirty="0"/>
          </a:p>
          <a:p>
            <a:pPr marL="0" indent="0">
              <a:buNone/>
            </a:pPr>
            <a:endParaRPr lang="ru-RU" sz="1800" dirty="0" smtClean="0"/>
          </a:p>
        </p:txBody>
      </p:sp>
    </p:spTree>
    <p:extLst>
      <p:ext uri="{BB962C8B-B14F-4D97-AF65-F5344CB8AC3E}">
        <p14:creationId xmlns:p14="http://schemas.microsoft.com/office/powerpoint/2010/main" val="2286458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marL="450215" indent="-450215" algn="just">
              <a:lnSpc>
                <a:spcPct val="150000"/>
              </a:lnSpc>
              <a:spcAft>
                <a:spcPts val="600"/>
              </a:spcAft>
            </a:pPr>
            <a:r>
              <a:rPr lang="tr-TR" sz="2800" dirty="0" smtClean="0"/>
              <a:t>Sunma    </a:t>
            </a:r>
            <a:r>
              <a:rPr lang="tr-TR" sz="2800" b="1" i="1" dirty="0" smtClean="0">
                <a:latin typeface="Times New Roman"/>
                <a:ea typeface="Calibri"/>
                <a:cs typeface="Times New Roman"/>
              </a:rPr>
              <a:t> </a:t>
            </a:r>
            <a:endParaRPr lang="ru-RU" sz="2800" dirty="0"/>
          </a:p>
        </p:txBody>
      </p:sp>
      <p:sp>
        <p:nvSpPr>
          <p:cNvPr id="4099" name="Rectangle 7"/>
          <p:cNvSpPr>
            <a:spLocks noGrp="1" noChangeArrowheads="1"/>
          </p:cNvSpPr>
          <p:nvPr>
            <p:ph idx="1"/>
          </p:nvPr>
        </p:nvSpPr>
        <p:spPr>
          <a:xfrm>
            <a:off x="395536" y="1340768"/>
            <a:ext cx="8064896" cy="5184576"/>
          </a:xfrm>
        </p:spPr>
        <p:txBody>
          <a:bodyPr/>
          <a:lstStyle/>
          <a:p>
            <a:pPr marL="0" indent="0">
              <a:buNone/>
            </a:pPr>
            <a:r>
              <a:rPr lang="tr-TR" sz="1800" dirty="0" smtClean="0"/>
              <a:t> </a:t>
            </a:r>
          </a:p>
          <a:p>
            <a:pPr lvl="0">
              <a:buFont typeface="Wingdings" pitchFamily="2" charset="2"/>
              <a:buChar char="ü"/>
            </a:pPr>
            <a:r>
              <a:rPr lang="tr-TR" sz="1400" dirty="0" smtClean="0"/>
              <a:t>Öncelikle </a:t>
            </a:r>
            <a:r>
              <a:rPr lang="tr-TR" sz="1400" dirty="0"/>
              <a:t>öğrencinin kendini güvende hissedeceği rahat ve sessiz bir ortam seçilmelidir.</a:t>
            </a:r>
          </a:p>
          <a:p>
            <a:pPr lvl="0">
              <a:buFont typeface="Wingdings" pitchFamily="2" charset="2"/>
              <a:buChar char="ü"/>
            </a:pPr>
            <a:r>
              <a:rPr lang="tr-TR" sz="1400" dirty="0"/>
              <a:t>Okuma sırasında öğretmen biraz geride durmalı öykü ön planda olmalıdır. </a:t>
            </a:r>
          </a:p>
          <a:p>
            <a:pPr lvl="0">
              <a:buFont typeface="Wingdings" pitchFamily="2" charset="2"/>
              <a:buChar char="ü"/>
            </a:pPr>
            <a:r>
              <a:rPr lang="tr-TR" sz="1400" dirty="0"/>
              <a:t>Dürüst bir tavırla öğrenciye öykünün kendisi için hazırlandığı belirtilmelidir. </a:t>
            </a:r>
            <a:r>
              <a:rPr lang="tr-TR" sz="1400" i="1" dirty="0"/>
              <a:t>Bak bu öyküyü senin için yazdım, neler anlatıyor dinlemek/okumak ister misin?  </a:t>
            </a:r>
            <a:endParaRPr lang="tr-TR" sz="1400" dirty="0"/>
          </a:p>
          <a:p>
            <a:pPr lvl="0">
              <a:buFont typeface="Wingdings" pitchFamily="2" charset="2"/>
              <a:buChar char="ü"/>
            </a:pPr>
            <a:r>
              <a:rPr lang="tr-TR" sz="1400" dirty="0"/>
              <a:t>Öykü öğrencinin olumsuz yaşantılarının ardından okunmamalıdır. </a:t>
            </a:r>
            <a:r>
              <a:rPr lang="tr-TR" sz="1400" i="1" dirty="0"/>
              <a:t>Bir arkadaşıyla tartışma,  sevdiği bir etkinlikten ayrılma vb. </a:t>
            </a:r>
            <a:endParaRPr lang="tr-TR" sz="1400" dirty="0"/>
          </a:p>
          <a:p>
            <a:pPr lvl="0">
              <a:buFont typeface="Wingdings" pitchFamily="2" charset="2"/>
              <a:buChar char="ü"/>
            </a:pPr>
            <a:r>
              <a:rPr lang="tr-TR" sz="1400" dirty="0"/>
              <a:t>Öyküyü genel olarak öğrencinin okuması beklenir. Ancak bazı öğrenciler okuma ya da anlama becerilerinde zayıf olabilirler. Bu öğrenciler için öykü öğretmen tarafından okunmalıdır.</a:t>
            </a:r>
          </a:p>
          <a:p>
            <a:pPr lvl="0">
              <a:buFont typeface="Wingdings" pitchFamily="2" charset="2"/>
              <a:buChar char="ü"/>
            </a:pPr>
            <a:r>
              <a:rPr lang="tr-TR" sz="1400" dirty="0"/>
              <a:t>Eğer öğrenci yeterli okuma becerisine sahipse ilk birkaç oturumda öğretmenle birlikte öykü okunmalı ve daha sonra öğrencinin kendi başına öyküyü okuması istenmelidir. Okuması zayıf öğrencilerde öykü baştan sona kadar öğretmen tarafından okunmalıdır. </a:t>
            </a:r>
          </a:p>
          <a:p>
            <a:pPr lvl="0">
              <a:buFont typeface="Wingdings" pitchFamily="2" charset="2"/>
              <a:buChar char="ü"/>
            </a:pPr>
            <a:r>
              <a:rPr lang="tr-TR" sz="1400" dirty="0"/>
              <a:t> Öykü okuma oturumları öğrencinin beceriyi sergilemesi için fırsatların çıkabileceği zaman dilimlerinde yapılmalıdır. </a:t>
            </a:r>
            <a:r>
              <a:rPr lang="tr-TR" sz="1400" i="1" dirty="0"/>
              <a:t>Örneğin, ağzı kapalı sessiz yemek yeme davranışı ile ilgili bir öykü yemek saatinden hemen önce okunmalıdır.</a:t>
            </a:r>
            <a:r>
              <a:rPr lang="tr-TR" sz="1400" dirty="0"/>
              <a:t> Doğal fırsatların çıkmadığı durumlarda öğretmen öğrencinin ön bilgisi olmaksızın doğal fırsatlar yaratabilir. Gün içerisinde çok kez gerçekleşebilecek davranışlar için ise öykü günde birkaç kez okunabilir. </a:t>
            </a:r>
          </a:p>
          <a:p>
            <a:pPr lvl="0">
              <a:buFont typeface="Wingdings" pitchFamily="2" charset="2"/>
              <a:buChar char="ü"/>
            </a:pPr>
            <a:r>
              <a:rPr lang="tr-TR" sz="1400" dirty="0"/>
              <a:t>Öğretmen aynı zamanda öykünün anlaşıldığından emin olmak için öğrencilere okuduğunu anlama soruları sormalıdır. Bu sorular öğrencinin öyküyü anladığından emin oluncaya kadar devam etmeli ve daha sonra geri çekilmelidir. Okuma becerisi zayıf öğrencilerde ise tüm oturumlarda anlama soruları sorulmaya devam edilmelidir.</a:t>
            </a:r>
          </a:p>
          <a:p>
            <a:pPr>
              <a:buFont typeface="Wingdings" pitchFamily="2" charset="2"/>
              <a:buChar char="ü"/>
            </a:pPr>
            <a:endParaRPr lang="tr-TR" sz="1800" dirty="0"/>
          </a:p>
        </p:txBody>
      </p:sp>
    </p:spTree>
    <p:extLst>
      <p:ext uri="{BB962C8B-B14F-4D97-AF65-F5344CB8AC3E}">
        <p14:creationId xmlns:p14="http://schemas.microsoft.com/office/powerpoint/2010/main" val="3370747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marL="450215" indent="-450215" algn="just">
              <a:lnSpc>
                <a:spcPct val="150000"/>
              </a:lnSpc>
              <a:spcAft>
                <a:spcPts val="600"/>
              </a:spcAft>
            </a:pPr>
            <a:r>
              <a:rPr lang="tr-TR" sz="2800" dirty="0" smtClean="0"/>
              <a:t>Gözden geçirme</a:t>
            </a:r>
            <a:endParaRPr lang="ru-RU" sz="2800" dirty="0"/>
          </a:p>
        </p:txBody>
      </p:sp>
      <p:sp>
        <p:nvSpPr>
          <p:cNvPr id="4099" name="Rectangle 7"/>
          <p:cNvSpPr>
            <a:spLocks noGrp="1" noChangeArrowheads="1"/>
          </p:cNvSpPr>
          <p:nvPr>
            <p:ph idx="1"/>
          </p:nvPr>
        </p:nvSpPr>
        <p:spPr>
          <a:xfrm>
            <a:off x="395536" y="1340768"/>
            <a:ext cx="8064896" cy="5184576"/>
          </a:xfrm>
        </p:spPr>
        <p:txBody>
          <a:bodyPr/>
          <a:lstStyle/>
          <a:p>
            <a:pPr marL="0" indent="0">
              <a:buNone/>
            </a:pPr>
            <a:r>
              <a:rPr lang="tr-TR" sz="1800" dirty="0" smtClean="0"/>
              <a:t> </a:t>
            </a:r>
          </a:p>
          <a:p>
            <a:pPr lvl="0">
              <a:buFont typeface="Wingdings" pitchFamily="2" charset="2"/>
              <a:buChar char="ü"/>
            </a:pPr>
            <a:endParaRPr lang="tr-TR" sz="1800" dirty="0" smtClean="0"/>
          </a:p>
          <a:p>
            <a:pPr lvl="0">
              <a:buFont typeface="Wingdings" pitchFamily="2" charset="2"/>
              <a:buChar char="ü"/>
            </a:pPr>
            <a:endParaRPr lang="tr-TR" sz="1800" dirty="0"/>
          </a:p>
          <a:p>
            <a:pPr lvl="0">
              <a:buFont typeface="Wingdings" pitchFamily="2" charset="2"/>
              <a:buChar char="ü"/>
            </a:pPr>
            <a:r>
              <a:rPr lang="tr-TR" sz="1800" dirty="0" smtClean="0"/>
              <a:t>Öğrenciye </a:t>
            </a:r>
            <a:r>
              <a:rPr lang="tr-TR" sz="1800" dirty="0"/>
              <a:t>öykü okunduktan sonra bireyin çevresindeki diğer kişiler aracılığıyla öykünün aksayan yönleri, eksiklikleri belirlenerek yeni düzenlemeler yapılır </a:t>
            </a:r>
            <a:endParaRPr lang="tr-TR" sz="1800" dirty="0"/>
          </a:p>
        </p:txBody>
      </p:sp>
    </p:spTree>
    <p:extLst>
      <p:ext uri="{BB962C8B-B14F-4D97-AF65-F5344CB8AC3E}">
        <p14:creationId xmlns:p14="http://schemas.microsoft.com/office/powerpoint/2010/main" val="971094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260648"/>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Silikleştirme</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smtClean="0"/>
          </a:p>
          <a:p>
            <a:pPr marL="0" indent="0">
              <a:buNone/>
            </a:pPr>
            <a:endParaRPr lang="tr-TR" sz="1800" dirty="0"/>
          </a:p>
          <a:p>
            <a:pPr marL="0" indent="0">
              <a:buNone/>
            </a:pPr>
            <a:r>
              <a:rPr lang="tr-TR" sz="1800" dirty="0" smtClean="0"/>
              <a:t>Öğrenci </a:t>
            </a:r>
            <a:r>
              <a:rPr lang="tr-TR" sz="1800" dirty="0"/>
              <a:t>hedef davranışı bağımsız sergileyene kadar öykü okunmaya devam edilmeli ve yavaş yavaş silikleştirilmelidir. </a:t>
            </a:r>
            <a:endParaRPr lang="tr-TR" sz="1800" dirty="0" smtClean="0"/>
          </a:p>
          <a:p>
            <a:pPr marL="0" indent="0">
              <a:buNone/>
            </a:pPr>
            <a:endParaRPr lang="tr-TR" sz="1800" dirty="0"/>
          </a:p>
          <a:p>
            <a:pPr marL="0" indent="0">
              <a:buNone/>
            </a:pPr>
            <a:r>
              <a:rPr lang="tr-TR" sz="1800" dirty="0" smtClean="0"/>
              <a:t>Silikleştirme </a:t>
            </a:r>
            <a:r>
              <a:rPr lang="tr-TR" sz="1800" dirty="0"/>
              <a:t>öyküdeki yönerge verici cümleler çıkarılarak ya da öykü okuma sıklığı zamanla azaltılarak yapılır </a:t>
            </a:r>
            <a:endParaRPr lang="ru-RU" sz="1800" dirty="0" smtClean="0"/>
          </a:p>
        </p:txBody>
      </p:sp>
    </p:spTree>
    <p:extLst>
      <p:ext uri="{BB962C8B-B14F-4D97-AF65-F5344CB8AC3E}">
        <p14:creationId xmlns:p14="http://schemas.microsoft.com/office/powerpoint/2010/main" val="3846680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200" y="188641"/>
            <a:ext cx="6934200" cy="792088"/>
          </a:xfrm>
          <a:effectLst>
            <a:outerShdw dist="17961" dir="2700000" algn="ctr" rotWithShape="0">
              <a:schemeClr val="accent5"/>
            </a:outerShdw>
          </a:effectLst>
        </p:spPr>
        <p:txBody>
          <a:bodyPr/>
          <a:lstStyle/>
          <a:p>
            <a:pPr>
              <a:defRPr/>
            </a:pPr>
            <a:r>
              <a:rPr lang="tr-TR" sz="4000" dirty="0" smtClean="0"/>
              <a:t>Kaynaklar </a:t>
            </a:r>
            <a:endParaRPr lang="en-US" sz="4000" dirty="0" smtClean="0"/>
          </a:p>
        </p:txBody>
      </p:sp>
      <p:sp>
        <p:nvSpPr>
          <p:cNvPr id="3" name="İçerik Yer Tutucusu 2"/>
          <p:cNvSpPr>
            <a:spLocks noGrp="1"/>
          </p:cNvSpPr>
          <p:nvPr>
            <p:ph idx="1"/>
          </p:nvPr>
        </p:nvSpPr>
        <p:spPr>
          <a:xfrm>
            <a:off x="1981200" y="1196752"/>
            <a:ext cx="6449566" cy="4446240"/>
          </a:xfrm>
        </p:spPr>
        <p:txBody>
          <a:bodyPr/>
          <a:lstStyle/>
          <a:p>
            <a:pPr marL="0" indent="0">
              <a:buNone/>
            </a:pPr>
            <a:r>
              <a:rPr lang="tr-TR" sz="1000" dirty="0" err="1"/>
              <a:t>Gray</a:t>
            </a:r>
            <a:r>
              <a:rPr lang="tr-TR" sz="1000" dirty="0"/>
              <a:t>, C. A. (2002). </a:t>
            </a:r>
            <a:r>
              <a:rPr lang="tr-TR" sz="1000" i="1" dirty="0" err="1"/>
              <a:t>The</a:t>
            </a:r>
            <a:r>
              <a:rPr lang="tr-TR" sz="1000" i="1" dirty="0"/>
              <a:t> </a:t>
            </a:r>
            <a:r>
              <a:rPr lang="tr-TR" sz="1000" i="1" dirty="0" err="1"/>
              <a:t>new</a:t>
            </a:r>
            <a:r>
              <a:rPr lang="tr-TR" sz="1000" i="1" dirty="0"/>
              <a:t> </a:t>
            </a:r>
            <a:r>
              <a:rPr lang="tr-TR" sz="1000" i="1" dirty="0" err="1"/>
              <a:t>social</a:t>
            </a:r>
            <a:r>
              <a:rPr lang="tr-TR" sz="1000" i="1" dirty="0"/>
              <a:t> </a:t>
            </a:r>
            <a:r>
              <a:rPr lang="tr-TR" sz="1000" i="1" dirty="0" err="1"/>
              <a:t>stories</a:t>
            </a:r>
            <a:r>
              <a:rPr lang="tr-TR" sz="1000" i="1" dirty="0"/>
              <a:t> </a:t>
            </a:r>
            <a:r>
              <a:rPr lang="tr-TR" sz="1000" i="1" dirty="0" err="1"/>
              <a:t>book</a:t>
            </a:r>
            <a:r>
              <a:rPr lang="tr-TR" sz="1000" i="1" dirty="0"/>
              <a:t>.</a:t>
            </a:r>
            <a:r>
              <a:rPr lang="tr-TR" sz="1000" dirty="0"/>
              <a:t> </a:t>
            </a:r>
            <a:r>
              <a:rPr lang="tr-TR" sz="1000" dirty="0" err="1"/>
              <a:t>Future</a:t>
            </a:r>
            <a:r>
              <a:rPr lang="tr-TR" sz="1000" dirty="0"/>
              <a:t> </a:t>
            </a:r>
            <a:r>
              <a:rPr lang="tr-TR" sz="1000" dirty="0" err="1"/>
              <a:t>Horizons</a:t>
            </a:r>
            <a:r>
              <a:rPr lang="tr-TR" sz="1000" dirty="0"/>
              <a:t>.</a:t>
            </a:r>
          </a:p>
          <a:p>
            <a:pPr marL="0" indent="0">
              <a:buNone/>
            </a:pPr>
            <a:r>
              <a:rPr lang="tr-TR" sz="1000" dirty="0" err="1"/>
              <a:t>Gray</a:t>
            </a:r>
            <a:r>
              <a:rPr lang="tr-TR" sz="1000" dirty="0"/>
              <a:t>, C., &amp; </a:t>
            </a:r>
            <a:r>
              <a:rPr lang="tr-TR" sz="1000" dirty="0" err="1"/>
              <a:t>Garand</a:t>
            </a:r>
            <a:r>
              <a:rPr lang="tr-TR" sz="1000" dirty="0"/>
              <a:t>, J. (1993). </a:t>
            </a:r>
            <a:r>
              <a:rPr lang="tr-TR" sz="1000" dirty="0" err="1"/>
              <a:t>Social</a:t>
            </a:r>
            <a:r>
              <a:rPr lang="tr-TR" sz="1000" dirty="0"/>
              <a:t> </a:t>
            </a:r>
            <a:r>
              <a:rPr lang="tr-TR" sz="1000" dirty="0" err="1"/>
              <a:t>Stories</a:t>
            </a:r>
            <a:r>
              <a:rPr lang="tr-TR" sz="1000" dirty="0"/>
              <a:t>: </a:t>
            </a:r>
            <a:r>
              <a:rPr lang="tr-TR" sz="1000" dirty="0" err="1"/>
              <a:t>Improving</a:t>
            </a:r>
            <a:r>
              <a:rPr lang="tr-TR" sz="1000" dirty="0"/>
              <a:t> </a:t>
            </a:r>
            <a:r>
              <a:rPr lang="tr-TR" sz="1000" dirty="0" err="1"/>
              <a:t>responses</a:t>
            </a:r>
            <a:r>
              <a:rPr lang="tr-TR" sz="1000" dirty="0"/>
              <a:t> of </a:t>
            </a:r>
            <a:r>
              <a:rPr lang="tr-TR" sz="1000" dirty="0" err="1"/>
              <a:t>students</a:t>
            </a:r>
            <a:r>
              <a:rPr lang="tr-TR" sz="1000" dirty="0"/>
              <a:t> </a:t>
            </a:r>
            <a:r>
              <a:rPr lang="tr-TR" sz="1000" dirty="0" err="1"/>
              <a:t>with</a:t>
            </a:r>
            <a:r>
              <a:rPr lang="tr-TR" sz="1000" dirty="0"/>
              <a:t> </a:t>
            </a:r>
            <a:r>
              <a:rPr lang="tr-TR" sz="1000" dirty="0" err="1" smtClean="0"/>
              <a:t>autism</a:t>
            </a:r>
            <a:r>
              <a:rPr lang="tr-TR" sz="1000" dirty="0"/>
              <a:t> </a:t>
            </a:r>
            <a:r>
              <a:rPr lang="tr-TR" sz="1000" dirty="0" err="1" smtClean="0"/>
              <a:t>with</a:t>
            </a:r>
            <a:r>
              <a:rPr lang="tr-TR" sz="1000" dirty="0" smtClean="0"/>
              <a:t> </a:t>
            </a:r>
            <a:r>
              <a:rPr lang="tr-TR" sz="1000" dirty="0" err="1"/>
              <a:t>accurate</a:t>
            </a:r>
            <a:r>
              <a:rPr lang="tr-TR" sz="1000" dirty="0"/>
              <a:t> </a:t>
            </a:r>
            <a:r>
              <a:rPr lang="tr-TR" sz="1000" dirty="0" err="1"/>
              <a:t>social</a:t>
            </a:r>
            <a:r>
              <a:rPr lang="tr-TR" sz="1000" dirty="0"/>
              <a:t> </a:t>
            </a:r>
            <a:r>
              <a:rPr lang="tr-TR" sz="1000" dirty="0" err="1"/>
              <a:t>information</a:t>
            </a:r>
            <a:r>
              <a:rPr lang="tr-TR" sz="1000" dirty="0"/>
              <a:t>. </a:t>
            </a:r>
            <a:r>
              <a:rPr lang="tr-TR" sz="1000" i="1" dirty="0" err="1"/>
              <a:t>Focus</a:t>
            </a:r>
            <a:r>
              <a:rPr lang="tr-TR" sz="1000" i="1" dirty="0"/>
              <a:t> on </a:t>
            </a:r>
            <a:r>
              <a:rPr lang="tr-TR" sz="1000" i="1" dirty="0" err="1"/>
              <a:t>Autistic</a:t>
            </a:r>
            <a:r>
              <a:rPr lang="tr-TR" sz="1000" i="1" dirty="0"/>
              <a:t> </a:t>
            </a:r>
            <a:r>
              <a:rPr lang="tr-TR" sz="1000" i="1" dirty="0" err="1"/>
              <a:t>Behavior</a:t>
            </a:r>
            <a:r>
              <a:rPr lang="tr-TR" sz="1000" i="1" dirty="0"/>
              <a:t>, 8</a:t>
            </a:r>
            <a:r>
              <a:rPr lang="tr-TR" sz="1000" dirty="0"/>
              <a:t>(1)</a:t>
            </a:r>
            <a:r>
              <a:rPr lang="tr-TR" sz="1000" i="1" dirty="0"/>
              <a:t>, </a:t>
            </a:r>
            <a:r>
              <a:rPr lang="tr-TR" sz="1000" dirty="0"/>
              <a:t>1-10. </a:t>
            </a:r>
            <a:r>
              <a:rPr lang="tr-TR" sz="1000" u="sng" dirty="0">
                <a:hlinkClick r:id="rId4"/>
              </a:rPr>
              <a:t>https://doi.org/10.1177/108835769300800101</a:t>
            </a:r>
            <a:endParaRPr lang="tr-TR" sz="1000" dirty="0"/>
          </a:p>
          <a:p>
            <a:pPr marL="0" lvl="0" indent="0">
              <a:buNone/>
            </a:pPr>
            <a:endParaRPr lang="tr-TR" sz="1000" dirty="0" smtClean="0"/>
          </a:p>
          <a:p>
            <a:pPr marL="0" lvl="0" indent="0">
              <a:buNone/>
            </a:pPr>
            <a:r>
              <a:rPr lang="tr-TR" sz="1000" dirty="0" err="1" smtClean="0"/>
              <a:t>Olçay</a:t>
            </a:r>
            <a:r>
              <a:rPr lang="tr-TR" sz="1000" dirty="0" smtClean="0"/>
              <a:t> </a:t>
            </a:r>
            <a:r>
              <a:rPr lang="tr-TR" sz="1000" dirty="0"/>
              <a:t>Gül, S. (2012). </a:t>
            </a:r>
            <a:r>
              <a:rPr lang="tr-TR" sz="1000" i="1" dirty="0"/>
              <a:t>Ailelerce sunulan sosyal öykülerin otizm spektrum bozukluğu olan ergenlerin sosyal becerilerin etkileri</a:t>
            </a:r>
            <a:r>
              <a:rPr lang="tr-TR" sz="1000" dirty="0"/>
              <a:t> (Tez Numarası: 315456 )  [Doktora tezi, Anadolu Üniversitesi]. Yükseköğretim Kurulu Ulusal Tez Merkezi.</a:t>
            </a:r>
          </a:p>
          <a:p>
            <a:pPr marL="0" lvl="0" indent="0">
              <a:buNone/>
            </a:pPr>
            <a:r>
              <a:rPr lang="tr-TR" sz="1000" dirty="0" err="1"/>
              <a:t>Olçay</a:t>
            </a:r>
            <a:r>
              <a:rPr lang="tr-TR" sz="1000" dirty="0"/>
              <a:t> Gül, S. (2013). </a:t>
            </a:r>
            <a:r>
              <a:rPr lang="tr-TR" sz="1000" i="1" dirty="0"/>
              <a:t>Ailelerce sunulan sosyal öykülerin otizm spektrum bozukluğu olan ergenlerin sosyal becerilerine etkileri. </a:t>
            </a:r>
            <a:r>
              <a:rPr lang="tr-TR" sz="1000" dirty="0"/>
              <a:t>Eğiten Kitap.</a:t>
            </a:r>
          </a:p>
        </p:txBody>
      </p:sp>
    </p:spTree>
    <p:extLst>
      <p:ext uri="{BB962C8B-B14F-4D97-AF65-F5344CB8AC3E}">
        <p14:creationId xmlns:p14="http://schemas.microsoft.com/office/powerpoint/2010/main" val="15384004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template-24">
  <a:themeElements>
    <a:clrScheme name="Другая 232">
      <a:dk1>
        <a:srgbClr val="4D4D4D"/>
      </a:dk1>
      <a:lt1>
        <a:srgbClr val="4D4D4D"/>
      </a:lt1>
      <a:dk2>
        <a:srgbClr val="FFFFFF"/>
      </a:dk2>
      <a:lt2>
        <a:srgbClr val="F89279"/>
      </a:lt2>
      <a:accent1>
        <a:srgbClr val="FF9728"/>
      </a:accent1>
      <a:accent2>
        <a:srgbClr val="00D078"/>
      </a:accent2>
      <a:accent3>
        <a:srgbClr val="DADADA"/>
      </a:accent3>
      <a:accent4>
        <a:srgbClr val="BBC0BB"/>
      </a:accent4>
      <a:accent5>
        <a:srgbClr val="FFFFFF"/>
      </a:accent5>
      <a:accent6>
        <a:srgbClr val="2A9ADC"/>
      </a:accent6>
      <a:hlink>
        <a:srgbClr val="2A9ADC"/>
      </a:hlink>
      <a:folHlink>
        <a:srgbClr val="4D4D4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026788"/>
        </a:lt2>
        <a:accent1>
          <a:srgbClr val="0089B3"/>
        </a:accent1>
        <a:accent2>
          <a:srgbClr val="01A2CE"/>
        </a:accent2>
        <a:accent3>
          <a:srgbClr val="FFFFFF"/>
        </a:accent3>
        <a:accent4>
          <a:srgbClr val="404040"/>
        </a:accent4>
        <a:accent5>
          <a:srgbClr val="AAC4D6"/>
        </a:accent5>
        <a:accent6>
          <a:srgbClr val="0192BA"/>
        </a:accent6>
        <a:hlink>
          <a:srgbClr val="01B3D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559CC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006AB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0045A3"/>
        </a:lt2>
        <a:accent1>
          <a:srgbClr val="005AB6"/>
        </a:accent1>
        <a:accent2>
          <a:srgbClr val="0073CF"/>
        </a:accent2>
        <a:accent3>
          <a:srgbClr val="FFFFFF"/>
        </a:accent3>
        <a:accent4>
          <a:srgbClr val="404040"/>
        </a:accent4>
        <a:accent5>
          <a:srgbClr val="AAB5D7"/>
        </a:accent5>
        <a:accent6>
          <a:srgbClr val="0068BB"/>
        </a:accent6>
        <a:hlink>
          <a:srgbClr val="0084D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205EDC"/>
        </a:lt2>
        <a:accent1>
          <a:srgbClr val="3488E9"/>
        </a:accent1>
        <a:accent2>
          <a:srgbClr val="50B3F5"/>
        </a:accent2>
        <a:accent3>
          <a:srgbClr val="FFFFFF"/>
        </a:accent3>
        <a:accent4>
          <a:srgbClr val="404040"/>
        </a:accent4>
        <a:accent5>
          <a:srgbClr val="AEC3F2"/>
        </a:accent5>
        <a:accent6>
          <a:srgbClr val="48A2DE"/>
        </a:accent6>
        <a:hlink>
          <a:srgbClr val="65D4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E21B0C"/>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powerpoint-template-24</Template>
  <TotalTime>97</TotalTime>
  <Words>532</Words>
  <Application>Microsoft Office PowerPoint</Application>
  <PresentationFormat>Ekran Gösterisi (4:3)</PresentationFormat>
  <Paragraphs>67</Paragraphs>
  <Slides>8</Slides>
  <Notes>8</Notes>
  <HiddenSlides>0</HiddenSlides>
  <MMClips>0</MMClips>
  <ScaleCrop>false</ScaleCrop>
  <HeadingPairs>
    <vt:vector size="4" baseType="variant">
      <vt:variant>
        <vt:lpstr>Tema</vt:lpstr>
      </vt:variant>
      <vt:variant>
        <vt:i4>1</vt:i4>
      </vt:variant>
      <vt:variant>
        <vt:lpstr>Slayt Başlıkları</vt:lpstr>
      </vt:variant>
      <vt:variant>
        <vt:i4>8</vt:i4>
      </vt:variant>
    </vt:vector>
  </HeadingPairs>
  <TitlesOfParts>
    <vt:vector size="9" baseType="lpstr">
      <vt:lpstr>powerpoint-template-24</vt:lpstr>
      <vt:lpstr>Sosyal Öykülerle Sosyal Beceri Öğretimi </vt:lpstr>
      <vt:lpstr> Sosyal Öykü</vt:lpstr>
      <vt:lpstr>  İzlenecek Adımlar </vt:lpstr>
      <vt:lpstr>Hazırlama </vt:lpstr>
      <vt:lpstr>Sunma     </vt:lpstr>
      <vt:lpstr>Gözden geçirme</vt:lpstr>
      <vt:lpstr> Silikleştirme</vt:lpstr>
      <vt:lpstr>Kaynaklar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home</dc:creator>
  <cp:lastModifiedBy>ASUS</cp:lastModifiedBy>
  <cp:revision>24</cp:revision>
  <dcterms:created xsi:type="dcterms:W3CDTF">2012-04-20T20:16:23Z</dcterms:created>
  <dcterms:modified xsi:type="dcterms:W3CDTF">2021-03-03T19:27:47Z</dcterms:modified>
</cp:coreProperties>
</file>